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61" r:id="rId3"/>
    <p:sldId id="257" r:id="rId4"/>
    <p:sldId id="290" r:id="rId5"/>
    <p:sldId id="295" r:id="rId6"/>
    <p:sldId id="291" r:id="rId7"/>
    <p:sldId id="302" r:id="rId8"/>
    <p:sldId id="299" r:id="rId9"/>
    <p:sldId id="300" r:id="rId10"/>
    <p:sldId id="296" r:id="rId11"/>
    <p:sldId id="292" r:id="rId12"/>
    <p:sldId id="297" r:id="rId13"/>
    <p:sldId id="303" r:id="rId14"/>
    <p:sldId id="304" r:id="rId15"/>
    <p:sldId id="305" r:id="rId16"/>
    <p:sldId id="301" r:id="rId17"/>
    <p:sldId id="306" r:id="rId18"/>
    <p:sldId id="264" r:id="rId19"/>
    <p:sldId id="262" r:id="rId20"/>
    <p:sldId id="294" r:id="rId21"/>
    <p:sldId id="307" r:id="rId22"/>
    <p:sldId id="308" r:id="rId23"/>
    <p:sldId id="309" r:id="rId2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3EF"/>
    <a:srgbClr val="1A5289"/>
    <a:srgbClr val="F5E3CF"/>
    <a:srgbClr val="52F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/>
    <p:restoredTop sz="94720"/>
  </p:normalViewPr>
  <p:slideViewPr>
    <p:cSldViewPr snapToGrid="0" snapToObjects="1">
      <p:cViewPr varScale="1">
        <p:scale>
          <a:sx n="136" d="100"/>
          <a:sy n="136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AF9E7-19CE-A648-B477-C4AFE820E1F9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7C0ED-8847-514B-8AEA-42FABF66186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8112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CD6FC-FEAE-CCAD-A432-735365179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F831CB-8911-633F-3966-779E315AA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BB3EA8-7C95-786C-E882-E15F510E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659D4-8317-B12A-C2CB-697FBF8BA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1801D1-BCA5-A646-0E62-6B430D09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5227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2611C-B097-2839-9D09-CEBC5D75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887F33-5BEA-3F9E-D4C8-D74563B4E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B393D5-A004-DA48-FDF0-59DC4A15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A604C3-D7DB-BD2F-874B-3FA1C049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BDE1C5-CC8D-522C-E844-6F8F65184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8035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7FE3C0-025A-1521-813F-2779F21AA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E7C392-FFA3-1718-9868-B55C16205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A5FEB-7547-21E2-19AC-979ED704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A14191-26BB-B240-34C6-3A5DB972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DEEA87-EC62-540B-12AE-9F954E85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646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DDA45-6FE0-DF89-E18F-E003348C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EC8E64-F9DC-E35E-3132-0D07B420C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2C5B63-443D-3564-10D6-94634A8A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EB86F2-401B-42B0-FCB5-6754E0F72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005B1C-D302-90A2-7B75-0C8B2446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281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6A58-5C06-C30A-FF63-0F309ABE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32D92A-FD0A-3F8E-3C14-11BDF9B40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679EA-1805-B1C0-B3A8-177049FA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5B7A6-3CBE-A6FE-9EC0-CD6ED65F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3B569A-12A8-6EBE-8D66-714B2FC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55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B0111-D3F4-6409-E8A2-7E1175DA8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1B76EC-906D-A467-6BAF-410519A05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A358C9-133E-B6AB-8DF3-4C2371D93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A92A7F-FCBA-A0E2-73B0-08211B8F7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65EF9A-5EBD-36A2-0CBD-A65F9502D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F0B7D7-E3B4-8953-AE56-5C5CEE5E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623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51079-24FD-7471-2CFA-05779A5C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9A48F5-B00F-5D7E-632B-EC6A3DB78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A866A0-DFBA-C624-445D-8A8316928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7F251D-4C75-4432-DA5B-3AEC6BA59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2201CA-7190-93C9-0F09-C735A47315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E87A8F-3B84-7654-9F04-904175661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9E83D6-AEE4-202C-1ABD-45EDC47BE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F5704D-C1E0-6844-A3A7-C8DF715A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263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B25DB-9C63-3372-F19B-DCAB4652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13E2A9-BC17-6174-55DA-FE0FED65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FE6C73-C596-9651-1114-A30959C4D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0A081A-6543-249E-C06B-9E38999F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596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77B60-DFF4-BD05-CA04-E1AA61E2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1CB4CB-214A-BA94-A1FF-9A2EC7381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9A0B90-A76C-11F5-8B39-040076F2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912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8576B-6E8A-9D05-C14E-DF9FBA1E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8E9BE-D352-AC27-C548-558133C5E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6F92FA-0017-55F1-557F-920772466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57A0C-F66F-3BDB-5CC0-6E5DCAABE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A46668-2667-AA40-D426-04B2BEDF1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B5DC60-93B1-8AF0-ACE0-B0CA1F4A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6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00C21-B2A7-5639-CC4C-908CACA10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F61E27-E3E3-9E9D-44B0-BB4384154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55B225-41F3-4BEC-8702-FE5B28765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2801D-D4A1-1AF4-68F1-18D2EFD9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B9E23E-1467-9CEB-65C1-2BE26CD4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3B7291-6C92-2766-6D67-2BB34DE7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567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2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B881F0-CE95-88D1-0D75-8D539940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79E46-F791-B731-BF8D-71FB63D64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490A8-FD7A-FFBB-BB7C-DD1A0F224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638E7-8D61-EB43-B344-131D88868B82}" type="datetimeFigureOut">
              <a:rPr kumimoji="1" lang="ko-Kore-KR" altLang="en-US" smtClean="0"/>
              <a:t>2022. 6. 28.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F636B7-AC40-080E-FAFD-62B729127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FAA285-BD69-82A7-D13A-49BDD6F02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815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9D1D0-6D88-DF47-5BA7-D7466FB2B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1693"/>
            <a:ext cx="9144000" cy="1100137"/>
          </a:xfrm>
          <a:noFill/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고고학 자료 통계분석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D91D5-1DFC-C02C-39E6-C2D68C7DB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3319"/>
            <a:ext cx="9144000" cy="458599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Week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6</a:t>
            </a:r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 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검정과 상관분석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442E908-5182-CA11-054D-E85549B2422D}"/>
              </a:ext>
            </a:extLst>
          </p:cNvPr>
          <p:cNvCxnSpPr>
            <a:cxnSpLocks/>
          </p:cNvCxnSpPr>
          <p:nvPr/>
        </p:nvCxnSpPr>
        <p:spPr>
          <a:xfrm>
            <a:off x="2817019" y="3386141"/>
            <a:ext cx="655796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7AAED5B7-2D37-3470-47D7-722C8CB7504F}"/>
              </a:ext>
            </a:extLst>
          </p:cNvPr>
          <p:cNvSpPr txBox="1">
            <a:spLocks/>
          </p:cNvSpPr>
          <p:nvPr/>
        </p:nvSpPr>
        <p:spPr>
          <a:xfrm>
            <a:off x="2338387" y="45156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숭실대학교 사학과 석사과정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학기</a:t>
            </a:r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algn="r"/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주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찬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혁</a:t>
            </a:r>
          </a:p>
        </p:txBody>
      </p:sp>
    </p:spTree>
    <p:extLst>
      <p:ext uri="{BB962C8B-B14F-4D97-AF65-F5344CB8AC3E}">
        <p14:creationId xmlns:p14="http://schemas.microsoft.com/office/powerpoint/2010/main" val="251249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5AB1D6-20B3-67D1-1140-C9581C5D5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860" y="0"/>
            <a:ext cx="51435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B10C91-AC4E-6DE1-93B2-3C726E9365E1}"/>
              </a:ext>
            </a:extLst>
          </p:cNvPr>
          <p:cNvSpPr txBox="1"/>
          <p:nvPr/>
        </p:nvSpPr>
        <p:spPr>
          <a:xfrm>
            <a:off x="381653" y="2207001"/>
            <a:ext cx="587136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t.test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 err="1">
                <a:latin typeface="+mj-ea"/>
                <a:ea typeface="+mj-ea"/>
              </a:rPr>
              <a:t>변수값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~</a:t>
            </a:r>
            <a:r>
              <a:rPr kumimoji="1" lang="ko-KR" altLang="en-US" sz="2400" b="1" dirty="0">
                <a:latin typeface="+mj-ea"/>
                <a:ea typeface="+mj-ea"/>
              </a:rPr>
              <a:t> 변수구분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데이터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098816-D7A3-1385-DFD3-6AF52B0CC1EB}"/>
              </a:ext>
            </a:extLst>
          </p:cNvPr>
          <p:cNvSpPr txBox="1"/>
          <p:nvPr/>
        </p:nvSpPr>
        <p:spPr>
          <a:xfrm>
            <a:off x="91914" y="1605627"/>
            <a:ext cx="5590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*R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과 함께하는 아주 편한 방법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(^_^)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D9540-8F4F-1A8C-6E60-12B16BDE37B6}"/>
              </a:ext>
            </a:extLst>
          </p:cNvPr>
          <p:cNvSpPr txBox="1"/>
          <p:nvPr/>
        </p:nvSpPr>
        <p:spPr>
          <a:xfrm>
            <a:off x="224639" y="2668666"/>
            <a:ext cx="61229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p-value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0.05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보다 작으면 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기각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p-value :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유의확률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*인문사회과학에서는 관습적으로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0.05(5%)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를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유의수준으로 사용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9C1C604-2457-A6CC-5246-E8BEDD078F5B}"/>
              </a:ext>
            </a:extLst>
          </p:cNvPr>
          <p:cNvSpPr/>
          <p:nvPr/>
        </p:nvSpPr>
        <p:spPr>
          <a:xfrm>
            <a:off x="8191331" y="5418147"/>
            <a:ext cx="1175953" cy="17458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79144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두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명목형 혹은 순서형 변수의 결합이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유의미한지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판정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기대치와 관찰치 사이의 차이를 검증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표본의 수가 많을 수록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기각이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쉬워짐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통계학적으로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유의미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but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실제 의미를 갖는지는 검토 필요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전제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교차분할표 상의 각 셀의 값이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5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이상일 것을 권장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교차분할표 상의 셀 값 중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이 없을 것을 권장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864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지식저장고(Knowledge Storage) :: [수리통계학] 10. 카이제곱분포, t분포, F분포">
            <a:extLst>
              <a:ext uri="{FF2B5EF4-FFF2-40B4-BE49-F238E27FC236}">
                <a16:creationId xmlns:a16="http://schemas.microsoft.com/office/drawing/2014/main" id="{A6E90DD1-94FA-1BED-5EBE-263D66D21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5483" y="2504508"/>
            <a:ext cx="5061032" cy="256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021686-0D82-6ECA-AD30-5CA2BB580C57}"/>
              </a:ext>
            </a:extLst>
          </p:cNvPr>
          <p:cNvSpPr txBox="1"/>
          <p:nvPr/>
        </p:nvSpPr>
        <p:spPr>
          <a:xfrm>
            <a:off x="4306992" y="2042843"/>
            <a:ext cx="3578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확률밀도함수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24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098" name="Picture 2" descr="조개팔찌를 한 인골/신석기 시대">
            <a:extLst>
              <a:ext uri="{FF2B5EF4-FFF2-40B4-BE49-F238E27FC236}">
                <a16:creationId xmlns:a16="http://schemas.microsoft.com/office/drawing/2014/main" id="{4E939492-6E51-15D5-875E-CD0C01FB83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611"/>
          <a:stretch/>
        </p:blipFill>
        <p:spPr bwMode="auto">
          <a:xfrm>
            <a:off x="2946922" y="2484589"/>
            <a:ext cx="1788786" cy="302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FD5D3B5-CC73-0F19-FE73-BACF2C848837}"/>
              </a:ext>
            </a:extLst>
          </p:cNvPr>
          <p:cNvCxnSpPr/>
          <p:nvPr/>
        </p:nvCxnSpPr>
        <p:spPr>
          <a:xfrm flipH="1">
            <a:off x="1540701" y="3994888"/>
            <a:ext cx="1265129" cy="0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F446B05-4526-92CB-AD98-16080355B28A}"/>
              </a:ext>
            </a:extLst>
          </p:cNvPr>
          <p:cNvCxnSpPr>
            <a:cxnSpLocks/>
          </p:cNvCxnSpPr>
          <p:nvPr/>
        </p:nvCxnSpPr>
        <p:spPr>
          <a:xfrm>
            <a:off x="4860098" y="3994888"/>
            <a:ext cx="1265129" cy="0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C0B117A-2380-2507-B6FA-000AC55840D1}"/>
              </a:ext>
            </a:extLst>
          </p:cNvPr>
          <p:cNvSpPr/>
          <p:nvPr/>
        </p:nvSpPr>
        <p:spPr>
          <a:xfrm>
            <a:off x="580372" y="1996986"/>
            <a:ext cx="6521885" cy="3995803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C856C-5784-F2EB-647F-3A941A0025C3}"/>
              </a:ext>
            </a:extLst>
          </p:cNvPr>
          <p:cNvSpPr txBox="1"/>
          <p:nvPr/>
        </p:nvSpPr>
        <p:spPr>
          <a:xfrm>
            <a:off x="7521301" y="2232884"/>
            <a:ext cx="43784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상황가정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성별에 따라 매장위치가 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다른지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확인하고 싶음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성별과 매장위치는 상관이 없다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대립가설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성별과 매장위치는 상관이 있다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78D8EC-6BF4-B5B5-565B-C6EA9FF568EA}"/>
              </a:ext>
            </a:extLst>
          </p:cNvPr>
          <p:cNvSpPr txBox="1"/>
          <p:nvPr/>
        </p:nvSpPr>
        <p:spPr>
          <a:xfrm>
            <a:off x="668463" y="2073029"/>
            <a:ext cx="730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무덤</a:t>
            </a:r>
            <a:endParaRPr kumimoji="1" lang="en-US" altLang="ko-KR" sz="2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9568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7241A7B-0550-4360-155A-01DF7B4A9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0" t="1748" b="736"/>
          <a:stretch/>
        </p:blipFill>
        <p:spPr bwMode="auto">
          <a:xfrm>
            <a:off x="7319329" y="111270"/>
            <a:ext cx="4697005" cy="663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639B49-340E-5191-CE81-A2387AA3B94E}"/>
              </a:ext>
            </a:extLst>
          </p:cNvPr>
          <p:cNvSpPr txBox="1"/>
          <p:nvPr/>
        </p:nvSpPr>
        <p:spPr>
          <a:xfrm>
            <a:off x="673805" y="1690688"/>
            <a:ext cx="5590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고전적인 방법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(1)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교차분할표 작성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(2)x-squared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계산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(3) Chi-Squared test table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값에 알맞는 부분을 찾아 기각 확인 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889E55-789E-FCDC-18E4-551BC9EC5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69" y="4265894"/>
            <a:ext cx="2835661" cy="1352892"/>
          </a:xfrm>
          <a:prstGeom prst="rect">
            <a:avLst/>
          </a:prstGeom>
        </p:spPr>
      </p:pic>
      <p:pic>
        <p:nvPicPr>
          <p:cNvPr id="3076" name="Picture 4" descr="카이제곱검정 (Chi square test)">
            <a:extLst>
              <a:ext uri="{FF2B5EF4-FFF2-40B4-BE49-F238E27FC236}">
                <a16:creationId xmlns:a16="http://schemas.microsoft.com/office/drawing/2014/main" id="{DB7F7472-D0CE-A98F-B4E1-A74C43193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967" y="4098452"/>
            <a:ext cx="2820554" cy="158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지식저장고(Knowledge Storage) :: [수리통계학] 10. 카이제곱분포, t분포, F분포">
            <a:extLst>
              <a:ext uri="{FF2B5EF4-FFF2-40B4-BE49-F238E27FC236}">
                <a16:creationId xmlns:a16="http://schemas.microsoft.com/office/drawing/2014/main" id="{F1DEF503-56D1-18C6-31FE-7FA452084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6134" y="147613"/>
            <a:ext cx="1739289" cy="88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873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79D8C5-4A73-8A53-1B30-DE2640607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179" y="0"/>
            <a:ext cx="6548383" cy="67895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AC18C7-D0E3-E969-0F0D-7AFA6A0CDD26}"/>
              </a:ext>
            </a:extLst>
          </p:cNvPr>
          <p:cNvSpPr txBox="1"/>
          <p:nvPr/>
        </p:nvSpPr>
        <p:spPr>
          <a:xfrm>
            <a:off x="347207" y="3102611"/>
            <a:ext cx="530051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chisq.test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1,</a:t>
            </a:r>
            <a:r>
              <a:rPr kumimoji="1" lang="ko-KR" altLang="en-US" sz="2400" b="1" dirty="0">
                <a:latin typeface="+mj-ea"/>
                <a:ea typeface="+mj-ea"/>
              </a:rPr>
              <a:t> 변수</a:t>
            </a:r>
            <a:r>
              <a:rPr kumimoji="1" lang="en-US" altLang="ko-KR" sz="2400" b="1" dirty="0">
                <a:latin typeface="+mj-ea"/>
                <a:ea typeface="+mj-ea"/>
              </a:rPr>
              <a:t>2)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4C8D6-DFCF-7881-B2E2-1CF4EE33953A}"/>
              </a:ext>
            </a:extLst>
          </p:cNvPr>
          <p:cNvSpPr txBox="1"/>
          <p:nvPr/>
        </p:nvSpPr>
        <p:spPr>
          <a:xfrm>
            <a:off x="91914" y="1605627"/>
            <a:ext cx="5590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*R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과 함께하는 아주 편한 방법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(^_^)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6AD44C-BAD4-542B-8C5B-00AB3F87AD58}"/>
              </a:ext>
            </a:extLst>
          </p:cNvPr>
          <p:cNvSpPr txBox="1"/>
          <p:nvPr/>
        </p:nvSpPr>
        <p:spPr>
          <a:xfrm>
            <a:off x="343032" y="3587859"/>
            <a:ext cx="505508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test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실행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p-value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0.05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보다 작으면 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기각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p-value :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유의확률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*인문사회과학에서는 관습적으로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0.05(5%)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를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유의수준으로 사용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C1888D0-8772-E96C-715D-E0771535E11A}"/>
              </a:ext>
            </a:extLst>
          </p:cNvPr>
          <p:cNvSpPr/>
          <p:nvPr/>
        </p:nvSpPr>
        <p:spPr>
          <a:xfrm>
            <a:off x="7408454" y="5355517"/>
            <a:ext cx="965195" cy="17458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837A26-10B7-61C8-4E16-83E7DC12B93F}"/>
              </a:ext>
            </a:extLst>
          </p:cNvPr>
          <p:cNvSpPr txBox="1"/>
          <p:nvPr/>
        </p:nvSpPr>
        <p:spPr>
          <a:xfrm>
            <a:off x="343032" y="2125004"/>
            <a:ext cx="530051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table(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1,</a:t>
            </a:r>
            <a:r>
              <a:rPr kumimoji="1" lang="ko-KR" altLang="en-US" sz="2400" b="1" dirty="0">
                <a:latin typeface="+mj-ea"/>
                <a:ea typeface="+mj-ea"/>
              </a:rPr>
              <a:t> 변수</a:t>
            </a:r>
            <a:r>
              <a:rPr kumimoji="1" lang="en-US" altLang="ko-KR" sz="2400" b="1" dirty="0">
                <a:latin typeface="+mj-ea"/>
                <a:ea typeface="+mj-ea"/>
              </a:rPr>
              <a:t>2)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D08332-EC29-C040-C582-4F893457B93D}"/>
              </a:ext>
            </a:extLst>
          </p:cNvPr>
          <p:cNvSpPr txBox="1"/>
          <p:nvPr/>
        </p:nvSpPr>
        <p:spPr>
          <a:xfrm>
            <a:off x="343032" y="2607834"/>
            <a:ext cx="4521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교차분할표 생성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9093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Median Polish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교차분할표를 작성한 뒤 각 셀의 값들을 중앙값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(Median)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으로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빼는 행위를 반복하여 자료의 패턴을 찾는 방법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탐색적 데이터 분석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(EDA, Exploratory Data Analysis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중 하나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단순히 변수 사이의 관계여부를 떠나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관계의 강도를 파악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할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 test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대안으로 활용될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0693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Median Polish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96C0E4-72E2-6CE0-6349-9B93E2A32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623" y="0"/>
            <a:ext cx="6614377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BDA93C-9C6E-99B3-3D6B-855AA56E8A9E}"/>
              </a:ext>
            </a:extLst>
          </p:cNvPr>
          <p:cNvSpPr txBox="1"/>
          <p:nvPr/>
        </p:nvSpPr>
        <p:spPr>
          <a:xfrm>
            <a:off x="91914" y="1605627"/>
            <a:ext cx="5590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*R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과 함께하는 아주 편한 방법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(^_^)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A694D4-2668-E48F-99EC-80F4A68765BC}"/>
              </a:ext>
            </a:extLst>
          </p:cNvPr>
          <p:cNvSpPr txBox="1"/>
          <p:nvPr/>
        </p:nvSpPr>
        <p:spPr>
          <a:xfrm>
            <a:off x="343032" y="2125004"/>
            <a:ext cx="5300512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 </a:t>
            </a:r>
            <a:r>
              <a:rPr kumimoji="1" lang="ko-KR" altLang="en-US" sz="2400" b="1" dirty="0" err="1">
                <a:latin typeface="+mj-ea"/>
                <a:ea typeface="+mj-ea"/>
              </a:rPr>
              <a:t>변수명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&lt;-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medpolish</a:t>
            </a:r>
            <a:r>
              <a:rPr kumimoji="1" lang="en-US" altLang="ko-KR" sz="2400" b="1" dirty="0">
                <a:latin typeface="+mj-ea"/>
                <a:ea typeface="+mj-ea"/>
              </a:rPr>
              <a:t>(table(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1,</a:t>
            </a:r>
            <a:r>
              <a:rPr kumimoji="1" lang="ko-KR" altLang="en-US" sz="2400" b="1" dirty="0">
                <a:latin typeface="+mj-ea"/>
                <a:ea typeface="+mj-ea"/>
              </a:rPr>
              <a:t> 변수</a:t>
            </a:r>
            <a:r>
              <a:rPr kumimoji="1" lang="en-US" altLang="ko-KR" sz="2400" b="1" dirty="0">
                <a:latin typeface="+mj-ea"/>
                <a:ea typeface="+mj-ea"/>
              </a:rPr>
              <a:t>2))</a:t>
            </a:r>
            <a:endParaRPr kumimoji="1" lang="en-US" altLang="ko-Kore-KR" sz="2400" b="1" dirty="0">
              <a:latin typeface="+mj-ea"/>
              <a:ea typeface="+mj-ea"/>
            </a:endParaRPr>
          </a:p>
          <a:p>
            <a:r>
              <a:rPr kumimoji="1" lang="en-US" altLang="ko-Kore-KR" sz="2400" b="1" dirty="0">
                <a:latin typeface="+mj-ea"/>
                <a:ea typeface="+mj-ea"/>
              </a:rPr>
              <a:t>&gt; print(</a:t>
            </a:r>
            <a:r>
              <a:rPr kumimoji="1" lang="ko-KR" altLang="en-US" sz="2400" b="1" dirty="0" err="1">
                <a:latin typeface="+mj-ea"/>
                <a:ea typeface="+mj-ea"/>
              </a:rPr>
              <a:t>변수명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131D2B-21B8-5373-E3CC-1BACD6C484A7}"/>
              </a:ext>
            </a:extLst>
          </p:cNvPr>
          <p:cNvSpPr txBox="1"/>
          <p:nvPr/>
        </p:nvSpPr>
        <p:spPr>
          <a:xfrm>
            <a:off x="343032" y="3587859"/>
            <a:ext cx="505508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변수명에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Median polish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결과를 저장하고 이를 출력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Overall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은 각 셀의 값을 중앙값으로 뺀 횟수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 Residuals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부분에서 양수일 경우 양의 관계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일 경우 관계 없음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음수일 경우 음의 관계로 해석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A4F8C5B-EF08-6AFA-C4BA-ADEEF18A8E3F}"/>
              </a:ext>
            </a:extLst>
          </p:cNvPr>
          <p:cNvSpPr/>
          <p:nvPr/>
        </p:nvSpPr>
        <p:spPr>
          <a:xfrm>
            <a:off x="5947789" y="5551459"/>
            <a:ext cx="965195" cy="594021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68968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상관분석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두 변수 사이의 어떠한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선형관계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 존재하는지 분석하는 방법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상관분석은 단순히 관계의 정도만을 나타낼 뿐이며 이를 통해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인과관계에 대해서는 알 수 없다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상관관계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두 변수 사이의 관계의 강도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상관계수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두 변수 사이의 관계를 수치로 표현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Pearson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 Spearman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 Kendall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13602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상관관계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2BE0A6-E349-90A8-7D3A-1D49548C5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721" y="1690688"/>
            <a:ext cx="7033079" cy="468156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06B016-46DF-389F-799A-F43F2D1FCA60}"/>
              </a:ext>
            </a:extLst>
          </p:cNvPr>
          <p:cNvSpPr/>
          <p:nvPr/>
        </p:nvSpPr>
        <p:spPr>
          <a:xfrm>
            <a:off x="4288064" y="3645831"/>
            <a:ext cx="316140" cy="65314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598FB5-D779-3942-C593-9A558694CE60}"/>
              </a:ext>
            </a:extLst>
          </p:cNvPr>
          <p:cNvSpPr/>
          <p:nvPr/>
        </p:nvSpPr>
        <p:spPr>
          <a:xfrm>
            <a:off x="7739290" y="6073344"/>
            <a:ext cx="587828" cy="29890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CCA866-A507-FBBC-7B22-B3E58E224B46}"/>
              </a:ext>
            </a:extLst>
          </p:cNvPr>
          <p:cNvSpPr txBox="1"/>
          <p:nvPr/>
        </p:nvSpPr>
        <p:spPr>
          <a:xfrm>
            <a:off x="302528" y="1919399"/>
            <a:ext cx="3669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두 변수 간의 관계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선형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를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상관관계라고 하며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양의 상관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음의 상관이 있다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endParaRPr kumimoji="1" lang="ko-Kore-KR" altLang="en-US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A42564-AFC0-FA01-9B0C-6502CFD2B90A}"/>
              </a:ext>
            </a:extLst>
          </p:cNvPr>
          <p:cNvSpPr txBox="1"/>
          <p:nvPr/>
        </p:nvSpPr>
        <p:spPr>
          <a:xfrm>
            <a:off x="302527" y="3698809"/>
            <a:ext cx="3669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양의 상관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비례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0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무상관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음의 상관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반비례</a:t>
            </a:r>
            <a:endParaRPr kumimoji="1" lang="ko-Kore-KR" altLang="en-US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334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5CFB0-BE58-2A67-3C00-A8F17595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계획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CF8F337-4A89-F7EF-2737-FB7A47610A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0786958"/>
              </p:ext>
            </p:extLst>
          </p:nvPr>
        </p:nvGraphicFramePr>
        <p:xfrm>
          <a:off x="2526507" y="1690688"/>
          <a:ext cx="713898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3988900536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728816911"/>
                    </a:ext>
                  </a:extLst>
                </a:gridCol>
                <a:gridCol w="4193380">
                  <a:extLst>
                    <a:ext uri="{9D8B030D-6E8A-4147-A177-3AD203B41FA5}">
                      <a16:colId xmlns:a16="http://schemas.microsoft.com/office/drawing/2014/main" val="25423227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752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Intro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소개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설치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807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2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(1)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모집단과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표본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기술통계량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588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3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(2)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변수의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종류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가설과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오류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분석절차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84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4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59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5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시각화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다양한 종류의 그래프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5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6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상관분석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상관분석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708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7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회귀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분석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선형회귀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다중선형회귀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로지스틱회귀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66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8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군집분석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K-means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9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판별분석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DA, MDA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394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10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주성분분석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PCA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1555"/>
                  </a:ext>
                </a:extLst>
              </a:tr>
            </a:tbl>
          </a:graphicData>
        </a:graphic>
      </p:graphicFrame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F25EFDD1-F70F-A58E-3CF0-05B322A8FE3A}"/>
              </a:ext>
            </a:extLst>
          </p:cNvPr>
          <p:cNvCxnSpPr/>
          <p:nvPr/>
        </p:nvCxnSpPr>
        <p:spPr>
          <a:xfrm>
            <a:off x="2526507" y="2217683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80444444-C4AC-EFAF-74F8-B8A5B3817483}"/>
              </a:ext>
            </a:extLst>
          </p:cNvPr>
          <p:cNvCxnSpPr/>
          <p:nvPr/>
        </p:nvCxnSpPr>
        <p:spPr>
          <a:xfrm>
            <a:off x="2526507" y="2604259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6C425BA4-DCB1-65DC-2059-8C98D542A0C7}"/>
              </a:ext>
            </a:extLst>
          </p:cNvPr>
          <p:cNvCxnSpPr/>
          <p:nvPr/>
        </p:nvCxnSpPr>
        <p:spPr>
          <a:xfrm>
            <a:off x="2526508" y="2974374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B0183CC3-90C9-8275-B65C-5994E724F46D}"/>
              </a:ext>
            </a:extLst>
          </p:cNvPr>
          <p:cNvCxnSpPr/>
          <p:nvPr/>
        </p:nvCxnSpPr>
        <p:spPr>
          <a:xfrm>
            <a:off x="2526507" y="3341912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5F3CEBDA-2168-D377-701E-35611DE6C251}"/>
              </a:ext>
            </a:extLst>
          </p:cNvPr>
          <p:cNvCxnSpPr/>
          <p:nvPr/>
        </p:nvCxnSpPr>
        <p:spPr>
          <a:xfrm>
            <a:off x="2526507" y="3722912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412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상관계수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상관계수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두 변수 사이의 관계를 수치로 표현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Pearson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가장 기본적인 상관계수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연속형 변수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사이의 상관관계 측정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 Spearman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변수를 순서형 변수로 변환하여 상관관계 측정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저항성이 낮음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 Kendall</a:t>
            </a: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변수를 순서형 변수로 변환하여 상관관계 측정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표본수가 적을 때 용이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7470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상관계수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D39DDE-066A-5243-97F0-7EBCA2DA3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847" y="2336823"/>
            <a:ext cx="8152305" cy="298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73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상관분석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DFD5562-6244-31CB-A1A8-9974CDBFB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14"/>
          <a:stretch/>
        </p:blipFill>
        <p:spPr>
          <a:xfrm>
            <a:off x="6501611" y="0"/>
            <a:ext cx="569038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7D8CBA-6439-8222-D332-6A499955872A}"/>
              </a:ext>
            </a:extLst>
          </p:cNvPr>
          <p:cNvSpPr txBox="1"/>
          <p:nvPr/>
        </p:nvSpPr>
        <p:spPr>
          <a:xfrm>
            <a:off x="90582" y="2146169"/>
            <a:ext cx="660677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cor.test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변수</a:t>
            </a:r>
            <a:r>
              <a:rPr kumimoji="1" lang="en-US" altLang="ko-KR" sz="2400" b="1" dirty="0">
                <a:latin typeface="+mj-ea"/>
                <a:ea typeface="+mj-ea"/>
              </a:rPr>
              <a:t>1,</a:t>
            </a:r>
            <a:r>
              <a:rPr kumimoji="1" lang="ko-KR" altLang="en-US" sz="2400" b="1" dirty="0">
                <a:latin typeface="+mj-ea"/>
                <a:ea typeface="+mj-ea"/>
              </a:rPr>
              <a:t> 변수</a:t>
            </a:r>
            <a:r>
              <a:rPr kumimoji="1" lang="en-US" altLang="ko-KR" sz="2400" b="1" dirty="0">
                <a:latin typeface="+mj-ea"/>
                <a:ea typeface="+mj-ea"/>
              </a:rPr>
              <a:t>2,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method =“</a:t>
            </a:r>
            <a:r>
              <a:rPr kumimoji="1" lang="ko-KR" altLang="en-US" sz="2400" b="1" dirty="0">
                <a:latin typeface="+mj-ea"/>
                <a:ea typeface="+mj-ea"/>
              </a:rPr>
              <a:t>상관계수</a:t>
            </a:r>
            <a:r>
              <a:rPr kumimoji="1" lang="en-US" altLang="ko-KR" sz="2400" b="1" dirty="0">
                <a:latin typeface="+mj-ea"/>
                <a:ea typeface="+mj-ea"/>
              </a:rPr>
              <a:t>”)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5C742-36C3-EB5A-DBCF-1726348D9D25}"/>
              </a:ext>
            </a:extLst>
          </p:cNvPr>
          <p:cNvSpPr txBox="1"/>
          <p:nvPr/>
        </p:nvSpPr>
        <p:spPr>
          <a:xfrm>
            <a:off x="164356" y="2750850"/>
            <a:ext cx="64256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변수를 지정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사용을 원하는 상관계수 설정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상관계수 값을 확인하여 두 변수 사이의 관계를 확인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88C8F8-6347-000C-C944-CA989075D929}"/>
              </a:ext>
            </a:extLst>
          </p:cNvPr>
          <p:cNvSpPr/>
          <p:nvPr/>
        </p:nvSpPr>
        <p:spPr>
          <a:xfrm>
            <a:off x="6815463" y="5592577"/>
            <a:ext cx="587828" cy="29890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3859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상관분석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상관분석은 단순히 관계의 정도만을 나타낼 뿐이며 이를 통해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인과관계에 대해서는 알 수 없다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인과관계를 파악하기 위해서는 다음 주의 주제인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회귀분석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시행해야함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354312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75CC2-E61A-FCD9-2138-A3F048FCE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복습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463BDB-754A-4184-DC30-AE6517CC0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시각화의 목적과 유용성에 대해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다양한 시각화 방법의 장단점에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사용하여 데이터를 시각화 할 수 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1092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표본의 정보를 통해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가설의 합당성을 판정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하는 과정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귀무가설을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수립하고 이를 기각하여 대립가설을 채택할 수 있는지 판정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항상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[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기각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O] / [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기각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X]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로 구분되지만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이를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100%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로 신뢰할 수는 없으므로 일정한 </a:t>
            </a:r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유의수준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통해 범위 내에서만 설명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35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2BF844-9580-6F54-DB1C-52A72DE53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65" y="1690688"/>
            <a:ext cx="7417824" cy="4753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3F7E76-80A1-EA46-383F-B1423A5BCD42}"/>
              </a:ext>
            </a:extLst>
          </p:cNvPr>
          <p:cNvSpPr txBox="1"/>
          <p:nvPr/>
        </p:nvSpPr>
        <p:spPr>
          <a:xfrm>
            <a:off x="7963713" y="3111827"/>
            <a:ext cx="40900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*오늘은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t-test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Chi-squared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test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만 다루도록 하겠습니다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+</a:t>
            </a: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Median Polish </a:t>
            </a:r>
          </a:p>
        </p:txBody>
      </p:sp>
    </p:spTree>
    <p:extLst>
      <p:ext uri="{BB962C8B-B14F-4D97-AF65-F5344CB8AC3E}">
        <p14:creationId xmlns:p14="http://schemas.microsoft.com/office/powerpoint/2010/main" val="338597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strike="sngStrike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One sample t-test : </a:t>
            </a:r>
            <a:r>
              <a:rPr kumimoji="1" lang="ko-KR" altLang="en-US" strike="sngStrike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모수와</a:t>
            </a:r>
            <a:r>
              <a:rPr kumimoji="1" lang="ko-KR" altLang="en-US" strike="sngStrike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표본이 같은가 </a:t>
            </a:r>
            <a:r>
              <a:rPr kumimoji="1" lang="en-US" altLang="ko-KR" strike="sngStrike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고고학자료는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모수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모름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Two sample t-test :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독립적인 두 표본이 실제로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다른지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혹은 단순 표본상의 차이인지 확인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rgbClr val="FFFF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평균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사용하기 때문에 저항성이 작음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이상치에 민감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전제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연속형 변수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양자 모두 정규분포를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이루어야함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두 표본 사이에 분산차가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없어야함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완화 가능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88780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122" name="Picture 2" descr="[제11강 - 8부] 연구 조사방법론 Deep-Dive: 추정 및 가설 검증 (1)">
            <a:extLst>
              <a:ext uri="{FF2B5EF4-FFF2-40B4-BE49-F238E27FC236}">
                <a16:creationId xmlns:a16="http://schemas.microsoft.com/office/drawing/2014/main" id="{A783DFBF-1554-5C9F-7CB8-54D49CC4CF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0" t="23298" r="52860" b="19706"/>
          <a:stretch/>
        </p:blipFill>
        <p:spPr bwMode="auto">
          <a:xfrm>
            <a:off x="6581553" y="2174358"/>
            <a:ext cx="3880884" cy="165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[제11강 - 8부] 연구 조사방법론 Deep-Dive: 추정 및 가설 검증 (1)">
            <a:extLst>
              <a:ext uri="{FF2B5EF4-FFF2-40B4-BE49-F238E27FC236}">
                <a16:creationId xmlns:a16="http://schemas.microsoft.com/office/drawing/2014/main" id="{F0FB561A-EB88-4932-1905-AB2ABFD951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82" t="23541" r="2900" b="20193"/>
          <a:stretch/>
        </p:blipFill>
        <p:spPr bwMode="auto">
          <a:xfrm>
            <a:off x="1729563" y="2184991"/>
            <a:ext cx="3827721" cy="1637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470BBB-A19D-8DD4-8030-40777C6D6F95}"/>
              </a:ext>
            </a:extLst>
          </p:cNvPr>
          <p:cNvSpPr txBox="1"/>
          <p:nvPr/>
        </p:nvSpPr>
        <p:spPr>
          <a:xfrm>
            <a:off x="2282458" y="1690688"/>
            <a:ext cx="277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단측검정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(one-tailed)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C9CF31-199C-6A60-522D-AA6F95C4BC59}"/>
              </a:ext>
            </a:extLst>
          </p:cNvPr>
          <p:cNvSpPr txBox="1"/>
          <p:nvPr/>
        </p:nvSpPr>
        <p:spPr>
          <a:xfrm>
            <a:off x="7134447" y="1690688"/>
            <a:ext cx="277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양측검정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(two-tailed)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0ABAA1-086C-2C29-EB26-DCFAF41C321E}"/>
              </a:ext>
            </a:extLst>
          </p:cNvPr>
          <p:cNvSpPr txBox="1"/>
          <p:nvPr/>
        </p:nvSpPr>
        <p:spPr>
          <a:xfrm>
            <a:off x="7306221" y="4038015"/>
            <a:ext cx="24315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=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</a:t>
            </a: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대립가설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 != B</a:t>
            </a: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A1793F-CD32-4F88-DA2D-81EDF59BD479}"/>
              </a:ext>
            </a:extLst>
          </p:cNvPr>
          <p:cNvSpPr txBox="1"/>
          <p:nvPr/>
        </p:nvSpPr>
        <p:spPr>
          <a:xfrm>
            <a:off x="2427649" y="4038015"/>
            <a:ext cx="2431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=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</a:t>
            </a:r>
          </a:p>
          <a:p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대립가설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 &lt; B,</a:t>
            </a: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    A &gt; B</a:t>
            </a: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98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28 Mud Pit Illustrations &amp; Clip Art - iStock">
            <a:extLst>
              <a:ext uri="{FF2B5EF4-FFF2-40B4-BE49-F238E27FC236}">
                <a16:creationId xmlns:a16="http://schemas.microsoft.com/office/drawing/2014/main" id="{F18C5EFC-4EEE-9751-1014-25FB7DF0AE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04" b="89951" l="6536" r="93954">
                        <a14:foregroundMark x1="16013" y1="60049" x2="6699" y2="60294"/>
                        <a14:foregroundMark x1="78268" y1="54412" x2="90686" y2="54657"/>
                        <a14:foregroundMark x1="45098" y1="84314" x2="48529" y2="90196"/>
                        <a14:foregroundMark x1="89706" y1="54167" x2="93954" y2="563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03" t="27964" r="4519" b="6303"/>
          <a:stretch/>
        </p:blipFill>
        <p:spPr bwMode="auto">
          <a:xfrm>
            <a:off x="1348561" y="2285998"/>
            <a:ext cx="3460889" cy="16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28 Mud Pit Illustrations &amp; Clip Art - iStock">
            <a:extLst>
              <a:ext uri="{FF2B5EF4-FFF2-40B4-BE49-F238E27FC236}">
                <a16:creationId xmlns:a16="http://schemas.microsoft.com/office/drawing/2014/main" id="{C2720A69-99DF-630A-ADC2-0DE38ACE9D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04" b="89951" l="6536" r="93954">
                        <a14:foregroundMark x1="16013" y1="60049" x2="6699" y2="60294"/>
                        <a14:foregroundMark x1="78268" y1="54412" x2="90686" y2="54657"/>
                        <a14:foregroundMark x1="45098" y1="84314" x2="48529" y2="90196"/>
                        <a14:foregroundMark x1="89706" y1="54167" x2="93954" y2="563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03" t="27964" r="4519" b="6303"/>
          <a:stretch/>
        </p:blipFill>
        <p:spPr bwMode="auto">
          <a:xfrm>
            <a:off x="7503042" y="2305699"/>
            <a:ext cx="2565991" cy="124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CD2B47-951D-F3E4-8B1F-F8A7B4756784}"/>
              </a:ext>
            </a:extLst>
          </p:cNvPr>
          <p:cNvSpPr txBox="1"/>
          <p:nvPr/>
        </p:nvSpPr>
        <p:spPr>
          <a:xfrm>
            <a:off x="1550581" y="4119290"/>
            <a:ext cx="90908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상황가정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 주거지들의 면적이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 주거지들의 면적보다 큰지 확인하고 싶음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귀무가설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 주거지와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 주거지 면적은 같다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기각시킬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수 있다면 두 지구의 주거지들의 면적은 서로 다른 것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25207-35E9-662A-F185-1A4843DB5D21}"/>
              </a:ext>
            </a:extLst>
          </p:cNvPr>
          <p:cNvSpPr txBox="1"/>
          <p:nvPr/>
        </p:nvSpPr>
        <p:spPr>
          <a:xfrm>
            <a:off x="2317780" y="1690688"/>
            <a:ext cx="981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F5748-919F-14AD-4F1F-5D7BEA2BAB8C}"/>
              </a:ext>
            </a:extLst>
          </p:cNvPr>
          <p:cNvSpPr txBox="1"/>
          <p:nvPr/>
        </p:nvSpPr>
        <p:spPr>
          <a:xfrm>
            <a:off x="8336812" y="1690687"/>
            <a:ext cx="981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B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지구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2184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검정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F7CB55-4902-CE2C-1611-3AFDB2B9F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165" y="754912"/>
            <a:ext cx="6083514" cy="573796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0DEBEC4-E16C-B60B-BFC1-C421D9B6F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62" y="4100578"/>
            <a:ext cx="3303354" cy="18363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BC4CF0-9C96-97F7-EC11-94D2DA465B02}"/>
              </a:ext>
            </a:extLst>
          </p:cNvPr>
          <p:cNvSpPr txBox="1"/>
          <p:nvPr/>
        </p:nvSpPr>
        <p:spPr>
          <a:xfrm>
            <a:off x="151291" y="1605627"/>
            <a:ext cx="53826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고전적인 방법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(1)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두 표본의 평균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표준편차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개수 등과 자유도를 구함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(2)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공식에 대입하고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값을 구함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(3)t-test table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값에 알맞는 부분을 찾아 기각 확인 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202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14266</TotalTime>
  <Words>857</Words>
  <Application>Microsoft Macintosh PowerPoint</Application>
  <PresentationFormat>와이드스크린</PresentationFormat>
  <Paragraphs>163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Apple SD Gothic Neo</vt:lpstr>
      <vt:lpstr>BM HANNA Pro OTF</vt:lpstr>
      <vt:lpstr>맑은 고딕</vt:lpstr>
      <vt:lpstr>Arial</vt:lpstr>
      <vt:lpstr>Calibri</vt:lpstr>
      <vt:lpstr>Calibri Light</vt:lpstr>
      <vt:lpstr>Office 테마</vt:lpstr>
      <vt:lpstr>고고학 자료 통계분석</vt:lpstr>
      <vt:lpstr>계획</vt:lpstr>
      <vt:lpstr>복습</vt:lpstr>
      <vt:lpstr>검정</vt:lpstr>
      <vt:lpstr>검정</vt:lpstr>
      <vt:lpstr>T-검정</vt:lpstr>
      <vt:lpstr>T-검정</vt:lpstr>
      <vt:lpstr>T-검정</vt:lpstr>
      <vt:lpstr>T-검정</vt:lpstr>
      <vt:lpstr>T-검정</vt:lpstr>
      <vt:lpstr>Chi-squared 검정</vt:lpstr>
      <vt:lpstr>Chi-squared 검정</vt:lpstr>
      <vt:lpstr>Chi-squared 검정</vt:lpstr>
      <vt:lpstr>Chi-squared 검정</vt:lpstr>
      <vt:lpstr>Chi-squared 검정</vt:lpstr>
      <vt:lpstr>Median Polish</vt:lpstr>
      <vt:lpstr>Median Polish</vt:lpstr>
      <vt:lpstr>상관분석</vt:lpstr>
      <vt:lpstr>상관관계</vt:lpstr>
      <vt:lpstr>상관계수</vt:lpstr>
      <vt:lpstr>상관계수</vt:lpstr>
      <vt:lpstr>상관분석</vt:lpstr>
      <vt:lpstr>상관분석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 자료 통계분석</dc:title>
  <dc:creator>dong dong</dc:creator>
  <cp:lastModifiedBy>dong dong</cp:lastModifiedBy>
  <cp:revision>47</cp:revision>
  <dcterms:created xsi:type="dcterms:W3CDTF">2022-05-23T02:10:10Z</dcterms:created>
  <dcterms:modified xsi:type="dcterms:W3CDTF">2022-06-29T07:15:40Z</dcterms:modified>
</cp:coreProperties>
</file>

<file path=docProps/thumbnail.jpeg>
</file>